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6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6" r:id="rId2"/>
    <p:sldId id="262" r:id="rId3"/>
    <p:sldId id="295" r:id="rId4"/>
    <p:sldId id="289" r:id="rId5"/>
    <p:sldId id="302" r:id="rId6"/>
    <p:sldId id="269" r:id="rId7"/>
    <p:sldId id="284" r:id="rId8"/>
    <p:sldId id="275" r:id="rId9"/>
    <p:sldId id="290" r:id="rId10"/>
    <p:sldId id="303" r:id="rId11"/>
    <p:sldId id="292" r:id="rId12"/>
    <p:sldId id="301" r:id="rId13"/>
    <p:sldId id="304" r:id="rId14"/>
    <p:sldId id="306" r:id="rId15"/>
    <p:sldId id="307" r:id="rId16"/>
    <p:sldId id="308" r:id="rId17"/>
    <p:sldId id="267" r:id="rId18"/>
    <p:sldId id="313" r:id="rId19"/>
    <p:sldId id="309" r:id="rId20"/>
    <p:sldId id="270" r:id="rId21"/>
    <p:sldId id="261" r:id="rId22"/>
    <p:sldId id="259" r:id="rId23"/>
    <p:sldId id="286" r:id="rId24"/>
    <p:sldId id="260" r:id="rId25"/>
    <p:sldId id="268" r:id="rId26"/>
    <p:sldId id="264" r:id="rId27"/>
    <p:sldId id="294" r:id="rId28"/>
    <p:sldId id="276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Me/TU/SO?!/3waysworkshop" id="{74072179-B828-44D5-B980-2C5E7699BFC3}">
          <p14:sldIdLst>
            <p14:sldId id="266"/>
            <p14:sldId id="262"/>
          </p14:sldIdLst>
        </p14:section>
        <p14:section name="Bit About DevOps" id="{BED852C4-7CC8-409E-B17C-E3AFB6B87012}">
          <p14:sldIdLst>
            <p14:sldId id="295"/>
            <p14:sldId id="289"/>
            <p14:sldId id="302"/>
            <p14:sldId id="269"/>
            <p14:sldId id="284"/>
            <p14:sldId id="275"/>
          </p14:sldIdLst>
        </p14:section>
        <p14:section name="3ways(brief)" id="{9C42B201-E9CF-41D2-BAE7-0BF104056902}">
          <p14:sldIdLst>
            <p14:sldId id="290"/>
            <p14:sldId id="303"/>
            <p14:sldId id="292"/>
            <p14:sldId id="301"/>
          </p14:sldIdLst>
        </p14:section>
        <p14:section name="Operability Topic Map" id="{38707F02-DF02-4F23-89D3-E5E7AC93D223}">
          <p14:sldIdLst>
            <p14:sldId id="304"/>
            <p14:sldId id="306"/>
            <p14:sldId id="307"/>
            <p14:sldId id="308"/>
            <p14:sldId id="267"/>
            <p14:sldId id="313"/>
            <p14:sldId id="309"/>
          </p14:sldIdLst>
        </p14:section>
        <p14:section name="Operability Problems!" id="{2DBC48CF-4131-4F14-8FAD-1A9DB3240A19}">
          <p14:sldIdLst>
            <p14:sldId id="270"/>
            <p14:sldId id="261"/>
            <p14:sldId id="259"/>
            <p14:sldId id="286"/>
          </p14:sldIdLst>
        </p14:section>
        <p14:section name="Solutions/Way Forward" id="{F31FA21C-C751-405E-9847-8BCD600EB017}">
          <p14:sldIdLst>
            <p14:sldId id="260"/>
            <p14:sldId id="268"/>
          </p14:sldIdLst>
        </p14:section>
        <p14:section name="Further Action/Reading/Stuff" id="{A592542A-E095-448E-87A7-63D97C28E2FD}">
          <p14:sldIdLst>
            <p14:sldId id="264"/>
          </p14:sldIdLst>
        </p14:section>
        <p14:section name="End" id="{8853A1E5-A189-42A9-AC3A-83A5B9F958CE}">
          <p14:sldIdLst>
            <p14:sldId id="294"/>
            <p14:sldId id="276"/>
            <p14:sldId id="28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D8FF"/>
    <a:srgbClr val="E8EEFD"/>
    <a:srgbClr val="FFFFFF"/>
    <a:srgbClr val="EBEBEB"/>
    <a:srgbClr val="DADADA"/>
    <a:srgbClr val="D4D4D4"/>
    <a:srgbClr val="F0F0F0"/>
    <a:srgbClr val="F9F9F7"/>
    <a:srgbClr val="E3E6E9"/>
    <a:srgbClr val="24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7612" autoAdjust="0"/>
  </p:normalViewPr>
  <p:slideViewPr>
    <p:cSldViewPr snapToGrid="0">
      <p:cViewPr>
        <p:scale>
          <a:sx n="57" d="100"/>
          <a:sy n="57" d="100"/>
        </p:scale>
        <p:origin x="4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C1C7D-2DDD-4FEB-90C2-AC8BA6618D09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B97CD-BAA3-4745-9B9B-CC7BBD682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4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Culture</a:t>
            </a:r>
            <a:r>
              <a:rPr lang="en-GB" baseline="0" dirty="0" smtClean="0"/>
              <a:t> and Incentives are at odds with each other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7E07A-8926-4D2D-8D34-5BC2080A34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15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Insert credits here particularly Continuous Delivery, DevOps Handbook, Phoenix Project and Software Operability Manuel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Pais</a:t>
            </a:r>
            <a:r>
              <a:rPr lang="en-GB" baseline="0" dirty="0" smtClean="0"/>
              <a:t> and Matthew Skelton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020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Thank you and please come forward with any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83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357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7E07A-8926-4D2D-8D34-5BC2080A34AB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06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[This slide is animated ‘on click’ for the words Gods, Reporters, Geniuses to appear]</a:t>
            </a:r>
          </a:p>
          <a:p>
            <a:endParaRPr lang="en-GB" dirty="0" smtClean="0"/>
          </a:p>
          <a:p>
            <a:r>
              <a:rPr lang="en-GB" dirty="0" smtClean="0"/>
              <a:t>Time to split up into your</a:t>
            </a:r>
            <a:r>
              <a:rPr lang="en-GB" baseline="0" dirty="0" smtClean="0"/>
              <a:t> three groups – Think about the ‘way’ that you have chosen; what ideas do you have – or what changes could you make in your organisation which will facilitate and promote your way.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DevOps, you need all three of these for success! But right now, just go with yours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will leave a video loop playing so that you can get a reminder of each ‘way’ and what it means, if you need it.  Don’t be too tied down by these definitions – just write down any ideas for improvement as they occur to you.</a:t>
            </a:r>
          </a:p>
          <a:p>
            <a:endParaRPr lang="en-GB" baseline="0" dirty="0" smtClean="0"/>
          </a:p>
          <a:p>
            <a:r>
              <a:rPr lang="en-GB" baseline="0" dirty="0" smtClean="0"/>
              <a:t>(Direct participants to their flipcharts or whiteboards)</a:t>
            </a:r>
          </a:p>
          <a:p>
            <a:endParaRPr lang="en-GB" baseline="0" dirty="0" smtClean="0"/>
          </a:p>
          <a:p>
            <a:r>
              <a:rPr lang="en-GB" baseline="0" dirty="0" smtClean="0"/>
              <a:t>You have x minutes – please feel free to ask anything as you go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5979B-F2D9-49C5-A2AA-7F2A517E449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280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921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Recovery Time Objective (RTO)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Recovery Point Objective (RPO)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Recovery Operating Level (MROL)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42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Have we delivered the Requirements in the most efficient way?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55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Permissions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B97CD-BAA3-4745-9B9B-CC7BBD68286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50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SHARED-3/Studio/MASTER%20CLIENTS/CALLCREDIT%20GROUP/PEOPLE%20JPEGS/SMALL%20GROUP-WITH%20GRAY%20PEOPLE%2002.jp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Volumes/SHARED-3/Studio/MASTER%20CLIENTS/CALLCREDIT%20GROUP/Callcredit%20Logo.jpg" TargetMode="External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71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95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37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MALL GROUP-WITH GRAY PEOPLE 02.jpg" descr="/Volumes/SHARED-3/Studio/MASTER CLIENTS/CALLCREDIT GROUP/PEOPLE JPEGS/SMALL GROUP-WITH GRAY PEOPLE 02.jp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01" y="349134"/>
            <a:ext cx="3481200" cy="36434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2800" y="37338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535E"/>
                </a:solidFill>
              </a:defRPr>
            </a:lvl1pPr>
          </a:lstStyle>
          <a:p>
            <a:r>
              <a:rPr lang="en-GB" dirty="0" smtClean="0"/>
              <a:t>Presentation Title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4800600"/>
            <a:ext cx="7416800" cy="914400"/>
          </a:xfrm>
          <a:prstGeom prst="rect">
            <a:avLst/>
          </a:prstGeom>
        </p:spPr>
        <p:txBody>
          <a:bodyPr vert="horz"/>
          <a:lstStyle>
            <a:lvl1pPr marL="0" indent="0">
              <a:defRPr sz="2000">
                <a:solidFill>
                  <a:srgbClr val="D31145"/>
                </a:solidFill>
              </a:defRPr>
            </a:lvl1pPr>
          </a:lstStyle>
          <a:p>
            <a:pPr lvl="0"/>
            <a:r>
              <a:rPr lang="en-GB" dirty="0" smtClean="0"/>
              <a:t>Presentation sub header to go here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5562600"/>
            <a:ext cx="7416800" cy="129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defRPr sz="2000">
                <a:solidFill>
                  <a:srgbClr val="00535E"/>
                </a:solidFill>
              </a:defRPr>
            </a:lvl1pPr>
          </a:lstStyle>
          <a:p>
            <a:pPr lvl="0"/>
            <a:r>
              <a:rPr lang="en-GB" dirty="0" smtClean="0"/>
              <a:t>Name to go here</a:t>
            </a:r>
            <a:br>
              <a:rPr lang="en-GB" dirty="0" smtClean="0"/>
            </a:br>
            <a:r>
              <a:rPr lang="en-GB" dirty="0" smtClean="0"/>
              <a:t>Date to go here</a:t>
            </a:r>
            <a:endParaRPr lang="en-US" dirty="0"/>
          </a:p>
        </p:txBody>
      </p:sp>
      <p:pic>
        <p:nvPicPr>
          <p:cNvPr id="6" name="Callcredit Logo.jpg" descr="/Volumes/SHARED-3/Studio/MASTER CLIENTS/CALLCREDIT GROUP/Callcredit Logo.jpg"/>
          <p:cNvPicPr>
            <a:picLocks noChangeAspect="1"/>
          </p:cNvPicPr>
          <p:nvPr userDrawn="1"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699566"/>
            <a:ext cx="2438400" cy="12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16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42875"/>
            <a:ext cx="12192000" cy="658177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2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89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6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16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10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9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73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29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ECDF2-1695-430F-9F5A-CD359B93712D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A61AB-4D64-4290-9956-8A0E9593E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89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" t="8667" b="6833"/>
          <a:stretch/>
        </p:blipFill>
        <p:spPr>
          <a:xfrm>
            <a:off x="45720" y="-1"/>
            <a:ext cx="5383530" cy="69053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552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-101600" y="-188687"/>
            <a:ext cx="12357879" cy="7141938"/>
            <a:chOff x="-101600" y="-188687"/>
            <a:chExt cx="12357879" cy="71419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000" contrast="-4000"/>
                      </a14:imgEffect>
                    </a14:imgLayer>
                  </a14:imgProps>
                </a:ext>
              </a:extLst>
            </a:blip>
            <a:srcRect l="17281" t="16224"/>
            <a:stretch/>
          </p:blipFill>
          <p:spPr>
            <a:xfrm>
              <a:off x="-101600" y="-188687"/>
              <a:ext cx="12293600" cy="58362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" contrast="-4000"/>
                      </a14:imgEffect>
                    </a14:imgLayer>
                  </a14:imgProps>
                </a:ext>
              </a:extLst>
            </a:blip>
            <a:srcRect l="17847" r="-2"/>
            <a:stretch/>
          </p:blipFill>
          <p:spPr>
            <a:xfrm>
              <a:off x="-101599" y="2017486"/>
              <a:ext cx="12357878" cy="4935765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8602927" y="6159674"/>
              <a:ext cx="33268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rPr>
                <a:t>@</a:t>
              </a:r>
              <a:r>
                <a:rPr lang="en-GB" sz="3600" dirty="0" err="1">
                  <a:solidFill>
                    <a:schemeClr val="bg1"/>
                  </a:solidFill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rPr>
                <a:t>smileandeliver</a:t>
              </a:r>
              <a:endParaRPr lang="en-GB" sz="3600" dirty="0">
                <a:solidFill>
                  <a:schemeClr val="bg1"/>
                </a:solidFill>
                <a:effectLst>
                  <a:glow rad="177800">
                    <a:srgbClr val="E3E6E9">
                      <a:alpha val="60000"/>
                    </a:srgbClr>
                  </a:glow>
                </a:effectLst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635393" y="206207"/>
              <a:ext cx="6830150" cy="6023547"/>
              <a:chOff x="2870549" y="1405003"/>
              <a:chExt cx="5462107" cy="4821425"/>
            </a:xfrm>
          </p:grpSpPr>
          <p:sp>
            <p:nvSpPr>
              <p:cNvPr id="9" name="Curved Up Arrow 8"/>
              <p:cNvSpPr/>
              <p:nvPr/>
            </p:nvSpPr>
            <p:spPr>
              <a:xfrm>
                <a:off x="3522808" y="1817735"/>
                <a:ext cx="4409726" cy="577516"/>
              </a:xfrm>
              <a:prstGeom prst="curved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 w="0">
                    <a:solidFill>
                      <a:srgbClr val="42708D"/>
                    </a:solidFill>
                  </a:ln>
                  <a:solidFill>
                    <a:schemeClr val="tx1"/>
                  </a:solidFill>
                  <a:effectLst>
                    <a:glow rad="177800">
                      <a:srgbClr val="E3E6E9">
                        <a:alpha val="6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522807" y="2816128"/>
                <a:ext cx="4409726" cy="1486270"/>
                <a:chOff x="3599007" y="2816128"/>
                <a:chExt cx="4409726" cy="1486270"/>
              </a:xfrm>
            </p:grpSpPr>
            <p:sp>
              <p:nvSpPr>
                <p:cNvPr id="48" name="Curved Up Arrow 47"/>
                <p:cNvSpPr/>
                <p:nvPr/>
              </p:nvSpPr>
              <p:spPr>
                <a:xfrm rot="10800000">
                  <a:off x="3599007" y="2816128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" name="Curved Up Arrow 48"/>
                <p:cNvSpPr/>
                <p:nvPr/>
              </p:nvSpPr>
              <p:spPr>
                <a:xfrm>
                  <a:off x="3599007" y="3724882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522808" y="4753156"/>
                <a:ext cx="4422045" cy="1473272"/>
                <a:chOff x="3599007" y="4753156"/>
                <a:chExt cx="4422045" cy="1473272"/>
              </a:xfrm>
            </p:grpSpPr>
            <p:sp>
              <p:nvSpPr>
                <p:cNvPr id="21" name="Curved Up Arrow 20"/>
                <p:cNvSpPr/>
                <p:nvPr/>
              </p:nvSpPr>
              <p:spPr>
                <a:xfrm rot="10800000">
                  <a:off x="3599007" y="4753156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" name="Curved Up Arrow 21"/>
                <p:cNvSpPr/>
                <p:nvPr/>
              </p:nvSpPr>
              <p:spPr>
                <a:xfrm>
                  <a:off x="3611326" y="5648912"/>
                  <a:ext cx="4409726" cy="577516"/>
                </a:xfrm>
                <a:prstGeom prst="curvedUp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>
                      <a:solidFill>
                        <a:srgbClr val="42708D"/>
                      </a:solidFill>
                    </a:ln>
                    <a:solidFill>
                      <a:schemeClr val="tx1"/>
                    </a:solidFill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4185063" y="5107563"/>
                  <a:ext cx="3262253" cy="800868"/>
                  <a:chOff x="4209650" y="5107563"/>
                  <a:chExt cx="3262253" cy="800868"/>
                </a:xfrm>
              </p:grpSpPr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209650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45" name="Donut 44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6" name="Rectangle 45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1C1F20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4706571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42" name="Donut 41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B7C8CE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5173911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9" name="Donut 38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94A3A8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670832" y="5114932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6" name="Donut 35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94A3A8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6143112" y="5107563"/>
                    <a:ext cx="819550" cy="793499"/>
                    <a:chOff x="792103" y="774812"/>
                    <a:chExt cx="1732548" cy="1761510"/>
                  </a:xfrm>
                </p:grpSpPr>
                <p:sp>
                  <p:nvSpPr>
                    <p:cNvPr id="33" name="Donut 32"/>
                    <p:cNvSpPr/>
                    <p:nvPr/>
                  </p:nvSpPr>
                  <p:spPr>
                    <a:xfrm>
                      <a:off x="792103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5D676A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6652353" y="5107563"/>
                    <a:ext cx="819550" cy="793499"/>
                    <a:chOff x="818147" y="774812"/>
                    <a:chExt cx="1732548" cy="1761510"/>
                  </a:xfrm>
                </p:grpSpPr>
                <p:sp>
                  <p:nvSpPr>
                    <p:cNvPr id="30" name="Donut 29"/>
                    <p:cNvSpPr/>
                    <p:nvPr/>
                  </p:nvSpPr>
                  <p:spPr>
                    <a:xfrm>
                      <a:off x="818147" y="774812"/>
                      <a:ext cx="1732548" cy="1636295"/>
                    </a:xfrm>
                    <a:prstGeom prst="donut">
                      <a:avLst>
                        <a:gd name="adj" fmla="val 5208"/>
                      </a:avLst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1474148" y="2228183"/>
                      <a:ext cx="420546" cy="308139"/>
                    </a:xfrm>
                    <a:prstGeom prst="rect">
                      <a:avLst/>
                    </a:prstGeom>
                    <a:solidFill>
                      <a:srgbClr val="3A3F41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ln w="0">
                          <a:solidFill>
                            <a:srgbClr val="42708D"/>
                          </a:solidFill>
                        </a:ln>
                        <a:solidFill>
                          <a:schemeClr val="tx1"/>
                        </a:solidFill>
                        <a:effectLst>
                          <a:glow rad="177800">
                            <a:srgbClr val="E3E6E9">
                              <a:alpha val="60000"/>
                            </a:srgbClr>
                          </a:glow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2870549" y="1405003"/>
                <a:ext cx="5462107" cy="418801"/>
                <a:chOff x="2868461" y="1390389"/>
                <a:chExt cx="5462107" cy="418801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2868461" y="1390389"/>
                  <a:ext cx="594969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730471" y="1390389"/>
                  <a:ext cx="600097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870549" y="5225934"/>
                <a:ext cx="5462107" cy="418801"/>
                <a:chOff x="2868461" y="1390389"/>
                <a:chExt cx="5462107" cy="418801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2868461" y="1390389"/>
                  <a:ext cx="594969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730471" y="1390389"/>
                  <a:ext cx="600097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870549" y="3274380"/>
                <a:ext cx="5462107" cy="418801"/>
                <a:chOff x="2868461" y="1390389"/>
                <a:chExt cx="5462107" cy="418801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2868461" y="1390389"/>
                  <a:ext cx="594969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Dev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730471" y="1390389"/>
                  <a:ext cx="600097" cy="41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 smtClean="0">
                      <a:ln w="0">
                        <a:solidFill>
                          <a:srgbClr val="42708D"/>
                        </a:solidFill>
                      </a:ln>
                      <a:effectLst>
                        <a:glow rad="177800">
                          <a:srgbClr val="E3E6E9">
                            <a:alpha val="60000"/>
                          </a:srgbClr>
                        </a:glow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Ops</a:t>
                  </a:r>
                  <a:endParaRPr lang="en-GB" sz="2800" dirty="0">
                    <a:ln w="0">
                      <a:solidFill>
                        <a:srgbClr val="42708D"/>
                      </a:solidFill>
                    </a:ln>
                    <a:effectLst>
                      <a:glow rad="177800">
                        <a:srgbClr val="E3E6E9">
                          <a:alpha val="60000"/>
                        </a:srgbClr>
                      </a:glow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>
              <a:off x="4499329" y="5640146"/>
              <a:ext cx="3184213" cy="151597"/>
              <a:chOff x="4499329" y="5640146"/>
              <a:chExt cx="3184213" cy="151597"/>
            </a:xfrm>
          </p:grpSpPr>
          <p:sp>
            <p:nvSpPr>
              <p:cNvPr id="50" name="Right Triangle 49"/>
              <p:cNvSpPr/>
              <p:nvPr/>
            </p:nvSpPr>
            <p:spPr>
              <a:xfrm rot="-2100000" flipH="1">
                <a:off x="4499329" y="5640150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1" name="Right Triangle 50"/>
              <p:cNvSpPr/>
              <p:nvPr/>
            </p:nvSpPr>
            <p:spPr>
              <a:xfrm rot="-2100000" flipH="1">
                <a:off x="5137234" y="5640149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2" name="Right Triangle 51"/>
              <p:cNvSpPr/>
              <p:nvPr/>
            </p:nvSpPr>
            <p:spPr>
              <a:xfrm rot="-2100000" flipH="1">
                <a:off x="5727803" y="5640147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3" name="Right Triangle 52"/>
              <p:cNvSpPr/>
              <p:nvPr/>
            </p:nvSpPr>
            <p:spPr>
              <a:xfrm rot="-2100000" flipH="1">
                <a:off x="6333640" y="5640147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4" name="Right Triangle 53"/>
              <p:cNvSpPr/>
              <p:nvPr/>
            </p:nvSpPr>
            <p:spPr>
              <a:xfrm rot="-2100000" flipH="1">
                <a:off x="6937902" y="5640146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55" name="Right Triangle 54"/>
              <p:cNvSpPr/>
              <p:nvPr/>
            </p:nvSpPr>
            <p:spPr>
              <a:xfrm rot="-2100000" flipH="1">
                <a:off x="7569242" y="5640146"/>
                <a:ext cx="114300" cy="151593"/>
              </a:xfrm>
              <a:prstGeom prst="rtTriangle">
                <a:avLst/>
              </a:prstGeom>
              <a:ln>
                <a:solidFill>
                  <a:srgbClr val="42708D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glow rad="177800">
                      <a:srgbClr val="E3E6E9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901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7" t="13965" r="23530" b="5326"/>
          <a:stretch/>
        </p:blipFill>
        <p:spPr bwMode="auto">
          <a:xfrm>
            <a:off x="-2446639" y="-305559"/>
            <a:ext cx="6712591" cy="737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4161" y="-197707"/>
            <a:ext cx="5958255" cy="7055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262738" y="2256327"/>
            <a:ext cx="1509771" cy="12789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70" y="320949"/>
            <a:ext cx="3547033" cy="3547033"/>
          </a:xfrm>
          <a:prstGeom prst="rect">
            <a:avLst/>
          </a:prstGeom>
        </p:spPr>
      </p:pic>
      <p:pic>
        <p:nvPicPr>
          <p:cNvPr id="6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7" t="1239" r="22654" b="-2432"/>
          <a:stretch/>
        </p:blipFill>
        <p:spPr bwMode="auto">
          <a:xfrm>
            <a:off x="8187397" y="-197707"/>
            <a:ext cx="4332606" cy="7228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296000" y="5018151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Reporter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787" y="5018151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God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7701" y="5018151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Genius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6686" y="3872561"/>
            <a:ext cx="1079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  <a:effectLst>
                  <a:glow rad="330200">
                    <a:schemeClr val="tx1">
                      <a:alpha val="75000"/>
                    </a:schemeClr>
                  </a:glow>
                </a:effectLst>
                <a:latin typeface="+mj-lt"/>
              </a:rPr>
              <a:t>Three Ways of DevOps</a:t>
            </a:r>
          </a:p>
          <a:p>
            <a:pPr algn="r"/>
            <a:endParaRPr lang="en-GB" sz="7200" dirty="0" smtClean="0">
              <a:solidFill>
                <a:schemeClr val="bg1"/>
              </a:solidFill>
              <a:effectLst>
                <a:glow rad="330200">
                  <a:schemeClr val="tx1">
                    <a:alpha val="75000"/>
                  </a:scheme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6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media.licdn.com/mpr/mpr/p/1/005/082/0b7/3a075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6" r="21296" b="13783"/>
          <a:stretch/>
        </p:blipFill>
        <p:spPr bwMode="auto">
          <a:xfrm flipH="1">
            <a:off x="599686" y="3890791"/>
            <a:ext cx="2291971" cy="2743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08344" y="5244941"/>
            <a:ext cx="5003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+mj-lt"/>
              </a:rPr>
              <a:t>Culture of continual experimentation and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844" y="4511060"/>
            <a:ext cx="3479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  <a:latin typeface="+mj-lt"/>
              </a:rPr>
              <a:t>The Third Way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986" y="1774324"/>
            <a:ext cx="3294518" cy="3288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5844" y="2482866"/>
            <a:ext cx="3957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The Second 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8344" y="3252307"/>
            <a:ext cx="3661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Amplify Feedback Loops</a:t>
            </a:r>
          </a:p>
        </p:txBody>
      </p:sp>
      <p:pic>
        <p:nvPicPr>
          <p:cNvPr id="10" name="Picture 2" descr="Image result for view from a tall build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0" t="18466" r="13555" b="11853"/>
          <a:stretch/>
        </p:blipFill>
        <p:spPr bwMode="auto">
          <a:xfrm>
            <a:off x="0" y="31649"/>
            <a:ext cx="3491345" cy="220048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75844" y="428947"/>
            <a:ext cx="3272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  <a:latin typeface="+mj-lt"/>
              </a:rPr>
              <a:t>The First Way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8344" y="1154480"/>
            <a:ext cx="327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+mj-lt"/>
              </a:rPr>
              <a:t>Systems Thinking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462" y="492526"/>
            <a:ext cx="21002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 smtClean="0">
                <a:solidFill>
                  <a:schemeClr val="bg1"/>
                </a:solidFill>
                <a:effectLst>
                  <a:glow rad="127000">
                    <a:schemeClr val="tx1">
                      <a:lumMod val="95000"/>
                      <a:lumOff val="5000"/>
                      <a:alpha val="65000"/>
                    </a:schemeClr>
                  </a:glow>
                </a:effectLst>
              </a:rPr>
              <a:t>Gods</a:t>
            </a:r>
            <a:endParaRPr lang="en-GB" sz="7200" dirty="0">
              <a:solidFill>
                <a:schemeClr val="bg1"/>
              </a:solidFill>
              <a:effectLst>
                <a:glow rad="127000">
                  <a:schemeClr val="tx1">
                    <a:lumMod val="95000"/>
                    <a:lumOff val="5000"/>
                    <a:alpha val="65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9891" y="2760241"/>
            <a:ext cx="3238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effectLst>
                  <a:glow rad="152400">
                    <a:schemeClr val="bg1">
                      <a:alpha val="70000"/>
                    </a:schemeClr>
                  </a:glow>
                </a:effectLst>
              </a:rPr>
              <a:t>Reporters</a:t>
            </a:r>
            <a:endParaRPr lang="en-GB" sz="6000" dirty="0">
              <a:effectLst>
                <a:glow rad="1524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878" y="4754559"/>
            <a:ext cx="3023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effectLst>
                  <a:glow rad="152400">
                    <a:schemeClr val="bg1">
                      <a:alpha val="70000"/>
                    </a:schemeClr>
                  </a:glow>
                </a:effectLst>
              </a:rPr>
              <a:t>Geniuses</a:t>
            </a:r>
            <a:endParaRPr lang="en-GB" sz="6000" dirty="0">
              <a:effectLst>
                <a:glow rad="152400">
                  <a:schemeClr val="bg1">
                    <a:alpha val="70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89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7312" r="3664" b="6445"/>
          <a:stretch/>
        </p:blipFill>
        <p:spPr>
          <a:xfrm>
            <a:off x="5858934" y="423333"/>
            <a:ext cx="6062133" cy="2336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60741" cy="67394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980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305" y="-4"/>
            <a:ext cx="13041630" cy="6858000"/>
          </a:xfrm>
          <a:prstGeom prst="rect">
            <a:avLst/>
          </a:prstGeom>
        </p:spPr>
      </p:pic>
      <p:pic>
        <p:nvPicPr>
          <p:cNvPr id="1026" name="Picture 2" descr="C:\Users\ALEXAN~1\AppData\Local\Temp\SNAGHTML1bd47da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3357">
            <a:off x="7206385" y="244976"/>
            <a:ext cx="4866648" cy="6412653"/>
          </a:xfrm>
          <a:prstGeom prst="rect">
            <a:avLst/>
          </a:prstGeom>
          <a:ln w="127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7069" y="186264"/>
            <a:ext cx="7021987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>
                <a:latin typeface="+mj-lt"/>
              </a:rPr>
              <a:t>Operability Documentation </a:t>
            </a:r>
          </a:p>
          <a:p>
            <a:endParaRPr lang="en-GB" dirty="0"/>
          </a:p>
          <a:p>
            <a:r>
              <a:rPr lang="en-GB" sz="2800" dirty="0" smtClean="0"/>
              <a:t>AIS DOCUMENT</a:t>
            </a:r>
          </a:p>
          <a:p>
            <a:r>
              <a:rPr lang="en-GB" sz="2400" dirty="0" smtClean="0"/>
              <a:t>(Acceptance into Service)</a:t>
            </a:r>
          </a:p>
          <a:p>
            <a:endParaRPr lang="en-GB" sz="2400" dirty="0"/>
          </a:p>
          <a:p>
            <a:r>
              <a:rPr lang="en-GB" sz="2400" dirty="0" smtClean="0"/>
              <a:t>Operability Contract between All teams</a:t>
            </a:r>
          </a:p>
          <a:p>
            <a:endParaRPr lang="en-GB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Clarity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Understanding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Completeness</a:t>
            </a:r>
          </a:p>
          <a:p>
            <a:endParaRPr lang="en-GB" sz="2400" dirty="0"/>
          </a:p>
          <a:p>
            <a:r>
              <a:rPr lang="en-GB" sz="2800" dirty="0" smtClean="0"/>
              <a:t>PRODUCT DOCUMENTATION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Customer Facing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Support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Architecture</a:t>
            </a:r>
          </a:p>
          <a:p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6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6000">
              <a:srgbClr val="F0F0F0"/>
            </a:gs>
            <a:gs pos="0">
              <a:srgbClr val="FFFFFF"/>
            </a:gs>
            <a:gs pos="80000">
              <a:srgbClr val="DADADA"/>
            </a:gs>
            <a:gs pos="100000">
              <a:srgbClr val="D4D4D4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4"/>
          <a:stretch/>
        </p:blipFill>
        <p:spPr>
          <a:xfrm>
            <a:off x="7467598" y="-208160"/>
            <a:ext cx="5528238" cy="7201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9" y="-101598"/>
            <a:ext cx="8028213" cy="5333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7603067" y="169332"/>
            <a:ext cx="3800079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err="1" smtClean="0">
                <a:latin typeface="+mj-lt"/>
              </a:rPr>
              <a:t>Deployability</a:t>
            </a:r>
            <a:endParaRPr lang="en-GB" sz="4800" dirty="0" smtClean="0">
              <a:latin typeface="+mj-lt"/>
            </a:endParaRP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Reliable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Repeatable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Rapid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Roll-back</a:t>
            </a:r>
          </a:p>
          <a:p>
            <a:endParaRPr lang="en-GB" sz="2400" dirty="0"/>
          </a:p>
          <a:p>
            <a:r>
              <a:rPr lang="en-GB" sz="2800" dirty="0" smtClean="0"/>
              <a:t>PIPELINES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Each step understood 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Applications / Services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Databases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Environments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Walking Skeleton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smtClean="0"/>
              <a:t>Test During Deployment</a:t>
            </a:r>
          </a:p>
          <a:p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9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C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1068" y="0"/>
            <a:ext cx="553093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00" y="169332"/>
            <a:ext cx="4681794" cy="643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  <a:latin typeface="+mj-lt"/>
              </a:rPr>
              <a:t>Maintainability</a:t>
            </a:r>
          </a:p>
          <a:p>
            <a:endParaRPr lang="en-GB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What builds up over time?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Logs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Audit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Memory Usage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What Maintenance is Needed?</a:t>
            </a:r>
          </a:p>
          <a:p>
            <a:endParaRPr lang="en-GB" sz="2800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Automatic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Manual</a:t>
            </a:r>
            <a:endParaRPr lang="en-GB" sz="2800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sz="20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38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5600" y="169332"/>
            <a:ext cx="6259406" cy="643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  <a:latin typeface="+mj-lt"/>
              </a:rPr>
              <a:t>Control</a:t>
            </a:r>
          </a:p>
          <a:p>
            <a:endParaRPr lang="en-GB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Protection against inappropriate access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Internally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Externally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Regularly Review and Reduce Permissions</a:t>
            </a:r>
          </a:p>
          <a:p>
            <a:endParaRPr lang="en-GB" sz="28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Minimum Viable Permissions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Access via Controlled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 smtClean="0">
                <a:effectLst>
                  <a:glow rad="76200">
                    <a:schemeClr val="bg1">
                      <a:alpha val="30000"/>
                    </a:schemeClr>
                  </a:glow>
                </a:effectLst>
              </a:rPr>
              <a:t>Access Audit</a:t>
            </a:r>
          </a:p>
          <a:p>
            <a:endParaRPr lang="en-GB" sz="2800" dirty="0" smtClean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sz="2000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  <a:p>
            <a:endParaRPr lang="en-GB" dirty="0">
              <a:effectLst>
                <a:glow rad="76200">
                  <a:schemeClr val="bg1">
                    <a:alpha val="30000"/>
                  </a:schemeClr>
                </a:glo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0"/>
            <a:ext cx="5229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66" r="48167"/>
          <a:stretch/>
        </p:blipFill>
        <p:spPr>
          <a:xfrm rot="5400000">
            <a:off x="2418758" y="-2418758"/>
            <a:ext cx="7575464" cy="124129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071" y="365660"/>
            <a:ext cx="56271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Monitoring</a:t>
            </a:r>
            <a:endParaRPr lang="en-GB" sz="40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Application Logs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System Performance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Link Ops Monitoring to Test Results</a:t>
            </a: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0551" y="1105386"/>
            <a:ext cx="5198218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Inspect/Analyse</a:t>
            </a:r>
            <a:endParaRPr lang="en-GB" sz="40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What queries need to be run?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Source-Controlled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Automated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Access: Must comply with </a:t>
            </a:r>
            <a:b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</a:b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Security </a:t>
            </a:r>
            <a:r>
              <a:rPr lang="en-GB" sz="2800" dirty="0" err="1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Reqs</a:t>
            </a:r>
            <a:endParaRPr lang="en-GB" sz="28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Test &amp; Ops Teams able to trigger</a:t>
            </a:r>
            <a:b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</a:b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Appropriate Queries &amp; Reports</a:t>
            </a: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2113" y="3178133"/>
            <a:ext cx="5446043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Diagnose/Debug</a:t>
            </a:r>
            <a:endParaRPr lang="en-GB" sz="4000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 smtClean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Relevant / Meaningful Errors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Prerequisites Clearly Documented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Simple: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Application Configuration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GB" sz="2800" dirty="0" smtClean="0">
                <a:effectLst>
                  <a:glow rad="101600">
                    <a:srgbClr val="C0D8FF">
                      <a:alpha val="40000"/>
                    </a:srgbClr>
                  </a:glow>
                </a:effectLst>
              </a:rPr>
              <a:t>Architecture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800" dirty="0">
              <a:effectLst>
                <a:glow rad="101600">
                  <a:srgbClr val="C0D8FF">
                    <a:alpha val="40000"/>
                  </a:srgbClr>
                </a:glo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53726" y="6803141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34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2" y="114300"/>
            <a:ext cx="660693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985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1" b="65366"/>
          <a:stretch/>
        </p:blipFill>
        <p:spPr>
          <a:xfrm>
            <a:off x="-1851661" y="0"/>
            <a:ext cx="13093253" cy="7164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2"/>
          <a:stretch/>
        </p:blipFill>
        <p:spPr>
          <a:xfrm>
            <a:off x="6892290" y="-527794"/>
            <a:ext cx="5474970" cy="7717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153407"/>
            <a:ext cx="630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71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6" y="392853"/>
            <a:ext cx="4762500" cy="47625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531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122" y="160972"/>
            <a:ext cx="6086475" cy="4524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5840" y="1288465"/>
            <a:ext cx="41376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 smtClean="0">
                <a:latin typeface="+mj-lt"/>
              </a:rPr>
              <a:t>Complexity: </a:t>
            </a:r>
          </a:p>
          <a:p>
            <a:endParaRPr lang="en-GB" sz="3200" dirty="0" smtClean="0"/>
          </a:p>
          <a:p>
            <a:r>
              <a:rPr lang="en-GB" sz="3200" dirty="0" smtClean="0"/>
              <a:t>One of the greatest enemies of Operability</a:t>
            </a:r>
            <a:endParaRPr lang="en-GB" sz="3200" dirty="0"/>
          </a:p>
        </p:txBody>
      </p:sp>
      <p:sp>
        <p:nvSpPr>
          <p:cNvPr id="5" name="Rectangle 4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585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666" r="79621" b="23500"/>
          <a:stretch/>
        </p:blipFill>
        <p:spPr>
          <a:xfrm>
            <a:off x="4971288" y="0"/>
            <a:ext cx="7220712" cy="69380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30705" y="480060"/>
            <a:ext cx="7970520" cy="5977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838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30126" cy="84239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7155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383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A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2517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149" y="0"/>
            <a:ext cx="3041851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014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346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22" y="186612"/>
            <a:ext cx="1693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latin typeface="+mj-lt"/>
              </a:rPr>
              <a:t>Header</a:t>
            </a:r>
            <a:endParaRPr lang="en-GB" sz="4000" dirty="0">
              <a:latin typeface="+mj-lt"/>
            </a:endParaRPr>
          </a:p>
        </p:txBody>
      </p:sp>
      <p:pic>
        <p:nvPicPr>
          <p:cNvPr id="9218" name="Picture 2" descr="http://davidspeightphotography.co.uk/wp-content/gallery/slideshow/littonda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3884" y="-251460"/>
            <a:ext cx="14819768" cy="736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8930" y="5092151"/>
            <a:ext cx="830695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@</a:t>
            </a:r>
            <a:r>
              <a:rPr lang="en-GB" sz="4400" dirty="0" err="1" smtClean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smileandeliver</a:t>
            </a:r>
            <a:endParaRPr lang="en-GB" sz="4400" dirty="0" smtClean="0">
              <a:effectLst>
                <a:glow rad="177800">
                  <a:schemeClr val="bg1">
                    <a:alpha val="40000"/>
                  </a:schemeClr>
                </a:glow>
              </a:effectLst>
            </a:endParaRPr>
          </a:p>
          <a:p>
            <a:r>
              <a:rPr lang="en-GB" sz="4400" dirty="0"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https://github.com/smileandeliver/</a:t>
            </a:r>
          </a:p>
        </p:txBody>
      </p:sp>
    </p:spTree>
    <p:extLst>
      <p:ext uri="{BB962C8B-B14F-4D97-AF65-F5344CB8AC3E}">
        <p14:creationId xmlns:p14="http://schemas.microsoft.com/office/powerpoint/2010/main" val="7736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67"/>
          <a:stretch/>
        </p:blipFill>
        <p:spPr>
          <a:xfrm rot="5400000">
            <a:off x="2248640" y="-2328650"/>
            <a:ext cx="8532920" cy="130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75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3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ev2ops.org/wp-content/uploads/2010/02/WallOfConfu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43" y="1077686"/>
            <a:ext cx="6139543" cy="46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867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16" y="524926"/>
            <a:ext cx="10345563" cy="58250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" name="TextBox 25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53508" y="1746704"/>
            <a:ext cx="796840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lt"/>
              </a:rPr>
              <a:t>CULTURE</a:t>
            </a:r>
            <a:endParaRPr lang="en-GB" sz="166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65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21510" y="2018267"/>
            <a:ext cx="10170490" cy="4141407"/>
            <a:chOff x="244862" y="1144043"/>
            <a:chExt cx="12126961" cy="4639897"/>
          </a:xfrm>
        </p:grpSpPr>
        <p:pic>
          <p:nvPicPr>
            <p:cNvPr id="4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62" y="1144043"/>
              <a:ext cx="1595505" cy="172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606" y="3645065"/>
              <a:ext cx="659042" cy="713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71" b="9379"/>
            <a:stretch/>
          </p:blipFill>
          <p:spPr bwMode="auto">
            <a:xfrm>
              <a:off x="2399400" y="2285997"/>
              <a:ext cx="7393200" cy="2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988" y="2172998"/>
              <a:ext cx="952626" cy="1031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5000" contrast="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403" y="4340777"/>
              <a:ext cx="1332997" cy="1443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2600" y="2117555"/>
              <a:ext cx="2579223" cy="2776361"/>
            </a:xfrm>
            <a:prstGeom prst="rect">
              <a:avLst/>
            </a:prstGeom>
          </p:spPr>
        </p:pic>
        <p:pic>
          <p:nvPicPr>
            <p:cNvPr id="19" name="Picture 8" descr="C:\Users\ALEXAN~1\AppData\Local\Temp\SNAGHTML1374fda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4000"/>
                      </a14:imgEffect>
                      <a14:imgEffect>
                        <a14:brightnessContrast bright="-35000" contras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946" y="3181193"/>
              <a:ext cx="882908" cy="95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7806" y="398153"/>
            <a:ext cx="60610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0" dirty="0" smtClean="0"/>
              <a:t>AUTOMATION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20812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67" y="0"/>
            <a:ext cx="629233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575" y="762000"/>
            <a:ext cx="2769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+mj-lt"/>
              </a:rPr>
              <a:t>LEAN</a:t>
            </a:r>
            <a:endParaRPr lang="en-GB" sz="9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70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8042" y="305068"/>
            <a:ext cx="69981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+mj-lt"/>
              </a:rPr>
              <a:t>MONITORING</a:t>
            </a:r>
            <a:endParaRPr lang="en-GB" sz="96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-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24592"/>
          <a:stretch/>
        </p:blipFill>
        <p:spPr>
          <a:xfrm flipH="1">
            <a:off x="5503333" y="2010194"/>
            <a:ext cx="5929533" cy="4382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6541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27" y="351174"/>
            <a:ext cx="4170240" cy="61418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131" y="305068"/>
            <a:ext cx="108074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</a:p>
          <a:p>
            <a:pPr algn="ctr"/>
            <a:r>
              <a:rPr lang="en-GB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</a:p>
          <a:p>
            <a:pPr algn="ctr"/>
            <a:r>
              <a:rPr lang="en-GB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575" y="762000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+mj-lt"/>
              </a:rPr>
              <a:t>SHARING</a:t>
            </a:r>
            <a:endParaRPr lang="en-GB" sz="9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808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63083" y="1537002"/>
            <a:ext cx="72658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b="1" dirty="0" smtClean="0">
                <a:solidFill>
                  <a:srgbClr val="000000"/>
                </a:solidFill>
                <a:latin typeface="+mj-lt"/>
              </a:rPr>
              <a:t>“Testing Is DevOps”</a:t>
            </a:r>
            <a:endParaRPr lang="en-GB" sz="72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3077" name="Picture 5" descr="17e7ce92-8d3c-4833-826f-d98211995dfd@eurprd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526"/>
            <a:ext cx="4298354" cy="346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602927" y="6159674"/>
            <a:ext cx="3326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@</a:t>
            </a:r>
            <a:r>
              <a:rPr lang="en-GB" sz="3600" dirty="0" err="1">
                <a:solidFill>
                  <a:schemeClr val="bg1"/>
                </a:solidFill>
                <a:effectLst>
                  <a:glow rad="177800">
                    <a:schemeClr val="tx1">
                      <a:alpha val="35000"/>
                    </a:schemeClr>
                  </a:glow>
                </a:effectLst>
              </a:rPr>
              <a:t>smileandeliver</a:t>
            </a:r>
            <a:endParaRPr lang="en-GB" sz="3600" dirty="0">
              <a:solidFill>
                <a:schemeClr val="bg1"/>
              </a:solidFill>
              <a:effectLst>
                <a:glow rad="177800">
                  <a:schemeClr val="tx1"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56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6311</TotalTime>
  <Words>464</Words>
  <Application>Microsoft Office PowerPoint</Application>
  <PresentationFormat>Widescreen</PresentationFormat>
  <Paragraphs>184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Callcredit Information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Carter</dc:creator>
  <cp:lastModifiedBy>Alexandra Carter</cp:lastModifiedBy>
  <cp:revision>32</cp:revision>
  <dcterms:created xsi:type="dcterms:W3CDTF">2018-10-04T09:21:13Z</dcterms:created>
  <dcterms:modified xsi:type="dcterms:W3CDTF">2018-10-08T18:32:22Z</dcterms:modified>
</cp:coreProperties>
</file>